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7" autoAdjust="0"/>
  </p:normalViewPr>
  <p:slideViewPr>
    <p:cSldViewPr snapToGrid="0">
      <p:cViewPr>
        <p:scale>
          <a:sx n="80" d="100"/>
          <a:sy n="80" d="100"/>
        </p:scale>
        <p:origin x="378" y="-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06C49B-071D-4C45-B01C-5D87509D5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EABA187-CCC8-473A-BC91-F719A8F52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691F3B-4285-46BB-9C5C-F58B02D49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2D85-B65E-42D4-8772-CC073DC474A3}" type="datetimeFigureOut">
              <a:rPr lang="de-DE" smtClean="0"/>
              <a:t>06.02.2018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71C9F7-ECC4-4462-A065-7645768BD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065D21-2F0B-41D1-B45D-B9BF7E05E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5616-1722-4E6D-84DD-94DD94C5F2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69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6A8DA2-B88D-4D4A-9B08-0E8672B17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28A7971-3FA4-467A-8BE5-22C2C7D79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AEC47F-E1D6-4637-80AA-73BBD0C9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2D85-B65E-42D4-8772-CC073DC474A3}" type="datetimeFigureOut">
              <a:rPr lang="de-DE" smtClean="0"/>
              <a:t>06.02.2018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58EBF3-56E4-4FFF-9E13-281D1D0F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D6017E-8152-4CBE-B7A6-212F6B40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5616-1722-4E6D-84DD-94DD94C5F2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07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EED4E4-0DEF-47F4-A800-626043FC4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901382-65D4-4127-BB31-3145D5B45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205CF7-9AF4-412B-8263-E6511231D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2D85-B65E-42D4-8772-CC073DC474A3}" type="datetimeFigureOut">
              <a:rPr lang="de-DE" smtClean="0"/>
              <a:t>06.02.2018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703CA7-FD16-407A-B00E-017850EC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CEDF22-F07B-4F19-9729-F76B2B32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5616-1722-4E6D-84DD-94DD94C5F2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72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C5DA2-E26B-441B-BF3A-FA24E7439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6961DA-5F73-42FD-A3EE-2D7D04F1C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D4241B-4054-4B0E-8BE9-C0BC8581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2D85-B65E-42D4-8772-CC073DC474A3}" type="datetimeFigureOut">
              <a:rPr lang="de-DE" smtClean="0"/>
              <a:t>06.02.2018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26B99B-265F-446A-8976-C68D78E7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16060F-7CD0-475F-B8EB-25D077F53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5616-1722-4E6D-84DD-94DD94C5F2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14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A37F8-31F5-4B77-85DA-72BED4212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760439-2F27-4C3A-B564-34B158469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AD7F9C-C584-42BE-9C81-FC629777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2D85-B65E-42D4-8772-CC073DC474A3}" type="datetimeFigureOut">
              <a:rPr lang="de-DE" smtClean="0"/>
              <a:t>06.02.2018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8DFB55-DDEF-4807-B7C7-700C128E4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04955-B05C-4E49-B34D-36B16081F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5616-1722-4E6D-84DD-94DD94C5F2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58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BE2A5-F3C0-4FCF-871D-270C730CA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9A0449-1560-4374-87DF-87B7D676C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D72161-BAD2-493E-B1FC-A9C656D63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235D51-74C9-4560-A905-173525D31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2D85-B65E-42D4-8772-CC073DC474A3}" type="datetimeFigureOut">
              <a:rPr lang="de-DE" smtClean="0"/>
              <a:t>06.02.2018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358001-DAC6-4533-9507-3E3744AB9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0CF6BC-6208-4D14-B27B-503EF76C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5616-1722-4E6D-84DD-94DD94C5F2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09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97BE1-57BD-4002-BF5E-2B23BB416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16FD57-B030-44A9-9472-E537BDCBA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EDCAD4-91A0-40D9-86E8-F0BE57354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E73D52F-729D-4318-A03D-069011C22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A6F29AD-677D-4A54-AB33-6ADC526C1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5EA5280-344C-4A18-A575-C852936A2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2D85-B65E-42D4-8772-CC073DC474A3}" type="datetimeFigureOut">
              <a:rPr lang="de-DE" smtClean="0"/>
              <a:t>06.02.2018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5A22E41-44EB-4985-AADE-4BB777E8C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0799B19-23B1-4E63-8B33-82458D5E9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5616-1722-4E6D-84DD-94DD94C5F2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12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A0975-419E-4256-AA2B-89DC485AC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81D1CD9-91A1-45F7-A7E2-996F332AC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2D85-B65E-42D4-8772-CC073DC474A3}" type="datetimeFigureOut">
              <a:rPr lang="de-DE" smtClean="0"/>
              <a:t>06.02.2018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482C0BF-E7DF-462E-8AE9-EEEC35E48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DD6F43-06FA-4A08-A8DF-7959B1E9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5616-1722-4E6D-84DD-94DD94C5F2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8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12291FE-1124-4C83-BC0A-F9482EF99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2D85-B65E-42D4-8772-CC073DC474A3}" type="datetimeFigureOut">
              <a:rPr lang="de-DE" smtClean="0"/>
              <a:t>06.02.2018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6991D9D-024F-4083-856E-1E4F8AFDC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0864E16-8CAB-4F6C-AB36-917F6CBC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5616-1722-4E6D-84DD-94DD94C5F2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701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B77B0-327B-43C3-8DD6-FC786AD74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F2441F-3072-45DE-B9BC-5C93E51A3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B0A9E5-13BE-450A-A4B7-4F78E0000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467C68-2BF3-47BF-A9EE-970E777A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2D85-B65E-42D4-8772-CC073DC474A3}" type="datetimeFigureOut">
              <a:rPr lang="de-DE" smtClean="0"/>
              <a:t>06.02.2018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EB32F2-8383-4C2D-B60D-3FEFB5734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4A65739-7FA5-449F-A595-3D1C7FE5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5616-1722-4E6D-84DD-94DD94C5F2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771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137F1-635C-4055-9794-8D81A2D28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34320EB-E892-4FD1-B8B9-31535B98D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E5E723-0E4F-4873-9247-503756BB6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1B55F72-8144-476F-8788-AE7CC5E3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2D85-B65E-42D4-8772-CC073DC474A3}" type="datetimeFigureOut">
              <a:rPr lang="de-DE" smtClean="0"/>
              <a:t>06.02.2018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6AE8CF-631D-49B8-AFED-14829D68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9772D1-13FC-47A6-A082-15F03043C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5616-1722-4E6D-84DD-94DD94C5F2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88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CCE88C3-6066-47A4-9D7F-2790024E5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2479B7-DB37-494D-A6A9-76513B009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8C1A4B-E7D1-48FE-BF32-1599E06EF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B2D85-B65E-42D4-8772-CC073DC474A3}" type="datetimeFigureOut">
              <a:rPr lang="de-DE" smtClean="0"/>
              <a:t>06.02.2018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3EF58D-B422-4575-8597-DC874EDFE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65732B-6F03-4A88-9A42-FC445A055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15616-1722-4E6D-84DD-94DD94C5F2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81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48DD51-D633-4260-8C8A-E3D44BA5DE3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75261" y="-1413459"/>
            <a:ext cx="8689055" cy="596139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r>
              <a:rPr lang="de-DE" dirty="0"/>
              <a:t>CARITAS FACHTAG           24.1 .2018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TEIL 1</a:t>
            </a:r>
            <a:br>
              <a:rPr lang="de-DE" dirty="0"/>
            </a:br>
            <a:r>
              <a:rPr lang="de-DE" dirty="0"/>
              <a:t>EINFÜHRUNG</a:t>
            </a:r>
            <a:br>
              <a:rPr lang="de-DE" dirty="0"/>
            </a:br>
            <a:r>
              <a:rPr lang="de-DE" dirty="0"/>
              <a:t>in das Asyl- und Ausländerrecht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RA Hubert Heinhold, Rottmannstr.11a</a:t>
            </a:r>
            <a:br>
              <a:rPr lang="de-DE" dirty="0"/>
            </a:br>
            <a:r>
              <a:rPr lang="de-DE" dirty="0"/>
              <a:t>80333 München</a:t>
            </a:r>
            <a:br>
              <a:rPr lang="de-DE" dirty="0"/>
            </a:br>
            <a:r>
              <a:rPr lang="de-DE" dirty="0"/>
              <a:t>heinhold@waechtler-kollegen.de</a:t>
            </a:r>
            <a:br>
              <a:rPr lang="de-DE" dirty="0"/>
            </a:br>
            <a:r>
              <a:rPr lang="de-DE" dirty="0"/>
              <a:t>  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FEBC81-DF10-426C-8D85-2E29BC3A001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-1" y="3645243"/>
            <a:ext cx="11936627" cy="293494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15902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B6EE6DF-C511-48EB-942A-8BF349A6C85F}"/>
              </a:ext>
            </a:extLst>
          </p:cNvPr>
          <p:cNvSpPr/>
          <p:nvPr/>
        </p:nvSpPr>
        <p:spPr>
          <a:xfrm>
            <a:off x="3048000" y="959093"/>
            <a:ext cx="6096000" cy="49398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  <a:tab pos="270510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  <a:tab pos="270510" algn="l"/>
                <a:tab pos="4860925" algn="r"/>
              </a:tabLst>
            </a:pPr>
            <a:r>
              <a:rPr lang="de-DE" sz="1000" b="1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Flüchtlingsschutz (§§ 3, 3a, 3b, 3c, 3d und 3e </a:t>
            </a:r>
            <a:r>
              <a:rPr lang="de-DE" sz="1000" b="1" u="sng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AsylG</a:t>
            </a:r>
            <a:r>
              <a:rPr lang="de-DE" sz="1000" b="1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I) Verfolgungshandlung (Art. 9 Qualifikations-Richtlinie &gt; § 3a </a:t>
            </a:r>
            <a:r>
              <a:rPr lang="de-DE" sz="1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AsylG</a:t>
            </a: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begründete Furcht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de-DE" sz="800" dirty="0"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ê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einer schwerwiegenden Verletzung eines grundlegenden Menschenrechts (Absatz 1a)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de-DE" sz="800" dirty="0"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ê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oder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de-DE" sz="800" dirty="0"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ê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einer Verletzung der Menschenrechte (Kumulierung) (Absatz 1b)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de-DE" sz="800" dirty="0"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ê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konkretisiert durch: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de-DE" sz="800" dirty="0"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ê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Regelbeispiele</a:t>
            </a: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(Absatz 2)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Anwendung physischer oder psychischer Gewalt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Folter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körperliche Misshandlung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Sexuelle Gewalt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diskriminierende Maßnahmen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Strafverfolgung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Verweigerung gerichtlichen Rechtsschutzes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Wehrdienstverweigerung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geschlechtsspezifische Verfolgung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Verfolgungen gegen Kinder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de-DE" sz="800" dirty="0"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ê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die auf den 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de-DE" sz="800" dirty="0"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ê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Einzelnen zielt (Individualisierung der Verfolgungshandlung)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Beweiserleichterung bei Vorverfolgung (Art. 4 IV Qualifikations-Richtlinie)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de-DE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2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BB2C3E8-BCEE-4FE6-B958-EAE2661A9761}"/>
              </a:ext>
            </a:extLst>
          </p:cNvPr>
          <p:cNvSpPr/>
          <p:nvPr/>
        </p:nvSpPr>
        <p:spPr>
          <a:xfrm>
            <a:off x="3048000" y="2497976"/>
            <a:ext cx="6096000" cy="18620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II) Akteure (Art. 6 Qualifikations-Richtlinie &gt; § 3c </a:t>
            </a:r>
            <a:r>
              <a:rPr lang="de-DE" sz="1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AsylG</a:t>
            </a: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 Staat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b) Parteien oder Organisationen mit staatsähnlicher Macht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c) nicht-staatliche Akteure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III) kein nationaler Schutz (Art. 6c, 7, 8 Qualifikations-Richtlinie &gt; § 3d und e </a:t>
            </a:r>
            <a:r>
              <a:rPr lang="de-DE" sz="1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AsylG</a:t>
            </a: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)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IV) Verfolgungsgrund (Art. 10 Qualifikations-Richtlinie &gt; § 3b </a:t>
            </a:r>
            <a:r>
              <a:rPr lang="de-DE" sz="1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AsylG</a:t>
            </a: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)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V) Verknüpfung Verfolgungshandlung und -grund (Art. 9 II Qualifikations-Richtlinie)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269875" algn="l"/>
                <a:tab pos="4860925" algn="r"/>
              </a:tabLst>
            </a:pPr>
            <a:r>
              <a:rPr lang="de-DE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VI) kein Ausschlussgrund (Art. 12 Qualifikations-Richtlinie)</a:t>
            </a:r>
            <a:endParaRPr lang="de-DE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130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BF5A4E08-90B6-4FC4-AE48-6C48FE3C9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731" y="2226957"/>
            <a:ext cx="5580537" cy="240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38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B65FF05-2401-444B-A102-FEE04A41DD98}"/>
              </a:ext>
            </a:extLst>
          </p:cNvPr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DE" b="1" dirty="0"/>
          </a:p>
          <a:p>
            <a:r>
              <a:rPr lang="de-DE" b="1" dirty="0"/>
              <a:t>Zielstaatsbezogener nationaler Abschiebungsschutz </a:t>
            </a:r>
          </a:p>
          <a:p>
            <a:r>
              <a:rPr lang="de-DE" dirty="0"/>
              <a:t>(zuständig BAMF, wenn Asylantrag gestellt)</a:t>
            </a:r>
          </a:p>
          <a:p>
            <a:endParaRPr lang="de-DE" dirty="0"/>
          </a:p>
          <a:p>
            <a:r>
              <a:rPr lang="de-DE" dirty="0"/>
              <a:t>–	§ 60 V AufenthG i. V. m. EMRK (insbesondere Art. 3, 9 EMRK, Art. 4 III EMRK; nicht  (</a:t>
            </a:r>
            <a:r>
              <a:rPr lang="de-DE" dirty="0" err="1"/>
              <a:t>stv</a:t>
            </a:r>
            <a:r>
              <a:rPr lang="de-DE" dirty="0"/>
              <a:t>.) Art. 8 EMRK</a:t>
            </a:r>
          </a:p>
          <a:p>
            <a:r>
              <a:rPr lang="de-DE" dirty="0"/>
              <a:t>–	§ 60 VII 1 AufenthG i. V. m. § 60 V AufenthG </a:t>
            </a:r>
          </a:p>
          <a:p>
            <a:r>
              <a:rPr lang="de-DE" dirty="0"/>
              <a:t>–	erhebliche konkrete Gefahr für Leib, Leben, Freiheit</a:t>
            </a:r>
          </a:p>
          <a:p>
            <a:r>
              <a:rPr lang="de-DE" dirty="0"/>
              <a:t>–	keine „allgemeine Gefahr“ (im Sinne von § 60 VII 2 AufenthG)</a:t>
            </a:r>
          </a:p>
          <a:p>
            <a:r>
              <a:rPr lang="de-DE" dirty="0"/>
              <a:t>–	außergewöhnliche extreme Gefahrenlage; </a:t>
            </a:r>
          </a:p>
          <a:p>
            <a:r>
              <a:rPr lang="de-DE" dirty="0"/>
              <a:t>	Hauptanwendungsfall: Krankheit</a:t>
            </a:r>
          </a:p>
        </p:txBody>
      </p:sp>
    </p:spTree>
    <p:extLst>
      <p:ext uri="{BB962C8B-B14F-4D97-AF65-F5344CB8AC3E}">
        <p14:creationId xmlns:p14="http://schemas.microsoft.com/office/powerpoint/2010/main" val="1387781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FB6CEBE-BB10-4CD4-BE91-A0FC890E3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731" y="1490515"/>
            <a:ext cx="5580537" cy="387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87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A4BED030-66EF-4E4E-9949-F3C9616B2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442" y="2382157"/>
            <a:ext cx="5737115" cy="209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12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F350EDAF-6434-48CA-B63C-23F515E6B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731" y="2172180"/>
            <a:ext cx="5580537" cy="251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374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A8E4C53-708F-429C-96AE-1CF6404D3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731" y="2311404"/>
            <a:ext cx="5580537" cy="223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78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F6268936-8301-40B6-A911-ECFA17B86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731" y="2110556"/>
            <a:ext cx="5580537" cy="263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036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A316577B-9853-4449-ADAF-AA4DAACC0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731" y="2420957"/>
            <a:ext cx="5580537" cy="201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24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B188A5E-D9F7-4F75-871A-8AB7C98D4BB7}"/>
              </a:ext>
            </a:extLst>
          </p:cNvPr>
          <p:cNvSpPr/>
          <p:nvPr/>
        </p:nvSpPr>
        <p:spPr>
          <a:xfrm>
            <a:off x="3011905" y="1437690"/>
            <a:ext cx="60960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400" b="1" dirty="0"/>
              <a:t>Gliederung</a:t>
            </a:r>
            <a:r>
              <a:rPr lang="de-DE" dirty="0"/>
              <a:t> </a:t>
            </a:r>
          </a:p>
          <a:p>
            <a:r>
              <a:rPr lang="de-DE" dirty="0"/>
              <a:t>I. Übersicht über das Ausländerrecht</a:t>
            </a:r>
          </a:p>
          <a:p>
            <a:r>
              <a:rPr lang="de-DE" dirty="0"/>
              <a:t>    Systematik</a:t>
            </a:r>
          </a:p>
          <a:p>
            <a:r>
              <a:rPr lang="de-DE" dirty="0"/>
              <a:t>    </a:t>
            </a:r>
            <a:r>
              <a:rPr lang="de-DE" dirty="0" err="1"/>
              <a:t>AsylG</a:t>
            </a:r>
            <a:r>
              <a:rPr lang="de-DE" dirty="0"/>
              <a:t>; AufenthG; </a:t>
            </a:r>
            <a:r>
              <a:rPr lang="de-DE" dirty="0" err="1"/>
              <a:t>FreizügG</a:t>
            </a:r>
            <a:r>
              <a:rPr lang="de-DE" dirty="0"/>
              <a:t>-EU u.a.</a:t>
            </a:r>
          </a:p>
          <a:p>
            <a:endParaRPr lang="de-DE" dirty="0"/>
          </a:p>
          <a:p>
            <a:r>
              <a:rPr lang="de-DE" dirty="0"/>
              <a:t>II. 	Das Asylverfahren</a:t>
            </a:r>
          </a:p>
          <a:p>
            <a:endParaRPr lang="de-DE" dirty="0"/>
          </a:p>
          <a:p>
            <a:r>
              <a:rPr lang="de-DE" dirty="0"/>
              <a:t>1. 	Praktischer Ablauf, rechtliche Situation als Asylbewerber, sichere Herkunftsstaaten</a:t>
            </a:r>
          </a:p>
          <a:p>
            <a:r>
              <a:rPr lang="de-DE" dirty="0"/>
              <a:t>2. 	Dublin-Verfahren </a:t>
            </a:r>
          </a:p>
          <a:p>
            <a:r>
              <a:rPr lang="de-DE" dirty="0"/>
              <a:t>3. 	Prüfungsgegenstand</a:t>
            </a:r>
          </a:p>
          <a:p>
            <a:r>
              <a:rPr lang="de-DE" dirty="0"/>
              <a:t>	– Asylgrundrecht</a:t>
            </a:r>
          </a:p>
          <a:p>
            <a:r>
              <a:rPr lang="de-DE" dirty="0"/>
              <a:t>	– Flüchtlingsstatus</a:t>
            </a:r>
          </a:p>
          <a:p>
            <a:r>
              <a:rPr lang="de-DE" dirty="0"/>
              <a:t>	– internationaler subsidiärer Schutz</a:t>
            </a:r>
          </a:p>
          <a:p>
            <a:r>
              <a:rPr lang="de-DE" dirty="0"/>
              <a:t>	– nationaler subsidiärer Schutz</a:t>
            </a:r>
          </a:p>
        </p:txBody>
      </p:sp>
    </p:spTree>
    <p:extLst>
      <p:ext uri="{BB962C8B-B14F-4D97-AF65-F5344CB8AC3E}">
        <p14:creationId xmlns:p14="http://schemas.microsoft.com/office/powerpoint/2010/main" val="2175897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40A233F-C7F8-408F-A32B-09D83ABF9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731" y="2808198"/>
            <a:ext cx="5580537" cy="124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73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>
            <a:extLst>
              <a:ext uri="{FF2B5EF4-FFF2-40B4-BE49-F238E27FC236}">
                <a16:creationId xmlns:a16="http://schemas.microsoft.com/office/drawing/2014/main" id="{FDF5F0EE-529C-42B1-8662-82FB1814100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5175" y="2730500"/>
            <a:ext cx="5581650" cy="1397000"/>
            <a:chOff x="2082" y="1720"/>
            <a:chExt cx="3516" cy="880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2110A37E-5AF8-4109-BDC7-19C6C4B7B7E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82" y="1720"/>
              <a:ext cx="3516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469807E7-AB7F-421F-B64B-2C4EDBC83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" y="1721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74B99570-5B6C-491A-AE05-9F8647D76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" y="1818"/>
              <a:ext cx="133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Inlandsbezogene Abschiebungsverbote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7DF492A8-5A4B-4DAE-9A44-67A842457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9" y="1818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D4169E14-7785-4FE0-BEEA-CAF70D97B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" y="1916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F4647991-1B49-473E-9B4D-A4B6575AE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" y="1916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C96E3378-D9D6-463A-BA17-5A96F699C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" y="2014"/>
              <a:ext cx="8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C6A90235-9A90-4AE4-8443-4BEF0642E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1" y="2014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B35FB6D9-6761-46FA-98DA-E654D3404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2014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8481FE1A-A711-4C27-8523-85AA58759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" y="2014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E004B744-6CDE-451E-8372-AB655A495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" y="2014"/>
              <a:ext cx="76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zuständig ist stets das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E1073F7F-3968-449F-9D33-EC54DAEFD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4"/>
              <a:ext cx="51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Ausländeramt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72DFC8F0-3D88-4153-833B-8901CEA78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2014"/>
              <a:ext cx="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: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7">
              <a:extLst>
                <a:ext uri="{FF2B5EF4-FFF2-40B4-BE49-F238E27FC236}">
                  <a16:creationId xmlns:a16="http://schemas.microsoft.com/office/drawing/2014/main" id="{D08A47D2-7B2D-4D95-97F6-B947A580D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" y="2014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AB44266E-2F72-464F-99F5-499A01529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" y="2110"/>
              <a:ext cx="8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5318CC9F-FD68-49D7-B28C-237ED44CD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2" y="2110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F17B3FBB-571E-4364-A9E6-E95B448DA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" y="2110"/>
              <a:ext cx="37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insbesond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A4F98801-1C97-4D4E-9841-EB3FE5326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1" y="2110"/>
              <a:ext cx="62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ere Art. 6 GG, Art.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>
              <a:extLst>
                <a:ext uri="{FF2B5EF4-FFF2-40B4-BE49-F238E27FC236}">
                  <a16:creationId xmlns:a16="http://schemas.microsoft.com/office/drawing/2014/main" id="{AD3E9A9D-D578-4F51-9892-BF5CA90D7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" y="2110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08D1858A-9C9D-4D63-9BBD-98F96ACA5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2" y="2110"/>
              <a:ext cx="29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 EMRK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4">
              <a:extLst>
                <a:ext uri="{FF2B5EF4-FFF2-40B4-BE49-F238E27FC236}">
                  <a16:creationId xmlns:a16="http://schemas.microsoft.com/office/drawing/2014/main" id="{539C2551-02D3-4F10-9800-84C579C8B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" y="2110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EA413AE2-CEEB-4033-9601-BA4E10805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" y="2208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6">
              <a:extLst>
                <a:ext uri="{FF2B5EF4-FFF2-40B4-BE49-F238E27FC236}">
                  <a16:creationId xmlns:a16="http://schemas.microsoft.com/office/drawing/2014/main" id="{18C7C2AD-CCD8-48AB-9316-F17C59EA2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" y="2306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E34E926F-C894-47A9-BEB3-AAB422DB4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" y="2306"/>
              <a:ext cx="8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8">
              <a:extLst>
                <a:ext uri="{FF2B5EF4-FFF2-40B4-BE49-F238E27FC236}">
                  <a16:creationId xmlns:a16="http://schemas.microsoft.com/office/drawing/2014/main" id="{D04195D1-13B9-41D4-9626-AE78762B4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" y="2306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8668A1C1-CA1C-48EA-BDC0-D897CD651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2" y="2306"/>
              <a:ext cx="131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Ehe und Familie, Art. 6 GG, Art. 8 EMRK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0">
              <a:extLst>
                <a:ext uri="{FF2B5EF4-FFF2-40B4-BE49-F238E27FC236}">
                  <a16:creationId xmlns:a16="http://schemas.microsoft.com/office/drawing/2014/main" id="{11B92DB0-B05A-4EA4-93BF-47A39676E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1" y="2306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1">
              <a:extLst>
                <a:ext uri="{FF2B5EF4-FFF2-40B4-BE49-F238E27FC236}">
                  <a16:creationId xmlns:a16="http://schemas.microsoft.com/office/drawing/2014/main" id="{00C47EC5-AC19-4FAE-8998-D2B8280EF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" y="2404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2">
              <a:extLst>
                <a:ext uri="{FF2B5EF4-FFF2-40B4-BE49-F238E27FC236}">
                  <a16:creationId xmlns:a16="http://schemas.microsoft.com/office/drawing/2014/main" id="{1E5C1CD9-7F9F-4E1C-BCF9-46E5D0229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" y="2404"/>
              <a:ext cx="8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3">
              <a:extLst>
                <a:ext uri="{FF2B5EF4-FFF2-40B4-BE49-F238E27FC236}">
                  <a16:creationId xmlns:a16="http://schemas.microsoft.com/office/drawing/2014/main" id="{8B7E77EC-FBD0-400D-BB38-1DBE2CD53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" y="2404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4">
              <a:extLst>
                <a:ext uri="{FF2B5EF4-FFF2-40B4-BE49-F238E27FC236}">
                  <a16:creationId xmlns:a16="http://schemas.microsoft.com/office/drawing/2014/main" id="{1C3FDBAE-A983-4234-9231-3559A4675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2" y="2404"/>
              <a:ext cx="134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Achtung des Privatlebens, Art. 8 I EMRK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5">
              <a:extLst>
                <a:ext uri="{FF2B5EF4-FFF2-40B4-BE49-F238E27FC236}">
                  <a16:creationId xmlns:a16="http://schemas.microsoft.com/office/drawing/2014/main" id="{AE4407C0-1E03-42F1-8B03-70B609C60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6" y="2404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6">
              <a:extLst>
                <a:ext uri="{FF2B5EF4-FFF2-40B4-BE49-F238E27FC236}">
                  <a16:creationId xmlns:a16="http://schemas.microsoft.com/office/drawing/2014/main" id="{2CBE2AC9-D990-430B-89FB-7F3347710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" y="2501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7">
              <a:extLst>
                <a:ext uri="{FF2B5EF4-FFF2-40B4-BE49-F238E27FC236}">
                  <a16:creationId xmlns:a16="http://schemas.microsoft.com/office/drawing/2014/main" id="{1ABA7465-4200-4E79-8A19-4D909B7F2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" y="2501"/>
              <a:ext cx="8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8">
              <a:extLst>
                <a:ext uri="{FF2B5EF4-FFF2-40B4-BE49-F238E27FC236}">
                  <a16:creationId xmlns:a16="http://schemas.microsoft.com/office/drawing/2014/main" id="{89DB6823-7890-4F9C-B0A6-500BD2AE6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" y="2501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9">
              <a:extLst>
                <a:ext uri="{FF2B5EF4-FFF2-40B4-BE49-F238E27FC236}">
                  <a16:creationId xmlns:a16="http://schemas.microsoft.com/office/drawing/2014/main" id="{DDC10837-DD5D-480E-A220-6F5DD3252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2" y="2501"/>
              <a:ext cx="263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Leben und Gesundheit bei laufender Behandlung; Reiseunfähigkeit; Suizidalität,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40">
              <a:extLst>
                <a:ext uri="{FF2B5EF4-FFF2-40B4-BE49-F238E27FC236}">
                  <a16:creationId xmlns:a16="http://schemas.microsoft.com/office/drawing/2014/main" id="{98CD8F96-8436-49D1-A1EC-EDFE754C1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2501"/>
              <a:ext cx="5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9082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26E3B14-2C71-4C43-99AC-E9CFC73F7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846" y="454324"/>
            <a:ext cx="5676308" cy="594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14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A780F05-E61E-420A-8F41-1F3695382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846" y="2017740"/>
            <a:ext cx="5676308" cy="28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39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E7A5BF2E-E330-4FDA-82AE-A1F8F21AA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193898"/>
              </p:ext>
            </p:extLst>
          </p:nvPr>
        </p:nvGraphicFramePr>
        <p:xfrm>
          <a:off x="3051492" y="3772694"/>
          <a:ext cx="6089015" cy="914400"/>
        </p:xfrm>
        <a:graphic>
          <a:graphicData uri="http://schemas.openxmlformats.org/drawingml/2006/table">
            <a:tbl>
              <a:tblPr/>
              <a:tblGrid>
                <a:gridCol w="750487">
                  <a:extLst>
                    <a:ext uri="{9D8B030D-6E8A-4147-A177-3AD203B41FA5}">
                      <a16:colId xmlns:a16="http://schemas.microsoft.com/office/drawing/2014/main" val="1956583001"/>
                    </a:ext>
                  </a:extLst>
                </a:gridCol>
                <a:gridCol w="2503888">
                  <a:extLst>
                    <a:ext uri="{9D8B030D-6E8A-4147-A177-3AD203B41FA5}">
                      <a16:colId xmlns:a16="http://schemas.microsoft.com/office/drawing/2014/main" val="204685899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993185121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4864226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Opfer einer Straftat 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zuständig</a:t>
                      </a: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 Ausländeramt 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§ 24 IVa AufenthG 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Aufenthaltserlaubnis für 6 Monate, u. U. länger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§ 25 IV a AufenthG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689034"/>
                  </a:ext>
                </a:extLst>
              </a:tr>
            </a:tbl>
          </a:graphicData>
        </a:graphic>
      </p:graphicFrame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2451333D-D1BB-495C-94D7-ADFCDB3493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763261"/>
              </p:ext>
            </p:extLst>
          </p:nvPr>
        </p:nvGraphicFramePr>
        <p:xfrm>
          <a:off x="3051492" y="4895433"/>
          <a:ext cx="56896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3" imgW="5688984" imgH="794345" progId="Word.Document.8">
                  <p:embed/>
                </p:oleObj>
              </mc:Choice>
              <mc:Fallback>
                <p:oleObj name="Document" r:id="rId3" imgW="5688984" imgH="79434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1492" y="4895433"/>
                        <a:ext cx="5689600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373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89B1CC9-1B6D-4B9B-B5F3-C15AA3CEC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85" y="1924022"/>
            <a:ext cx="5747756" cy="303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700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5B5F4E3-DCB4-4AA5-A708-435C86743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731" y="2326620"/>
            <a:ext cx="5580537" cy="220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926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B98A862B-5F51-4AF6-9DF8-2ABB29CCB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714" y="0"/>
            <a:ext cx="5174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383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0076FFF-F8A3-4F11-BE21-C7124EBEC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761" y="1718751"/>
            <a:ext cx="5764478" cy="342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426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C304925-BD4B-4C04-AF4F-68CDCE4B0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761" y="1543770"/>
            <a:ext cx="5764478" cy="377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9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5F1FC548-4EE7-49D0-A80B-7E2977DA16D0}"/>
              </a:ext>
            </a:extLst>
          </p:cNvPr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/>
              <a:t>4. 	Entscheidungen </a:t>
            </a:r>
          </a:p>
          <a:p>
            <a:r>
              <a:rPr lang="de-DE" dirty="0"/>
              <a:t>	– unzulässig</a:t>
            </a:r>
          </a:p>
          <a:p>
            <a:r>
              <a:rPr lang="de-DE" dirty="0"/>
              <a:t>	– offensichtlich unbegründet</a:t>
            </a:r>
          </a:p>
          <a:p>
            <a:r>
              <a:rPr lang="de-DE" dirty="0"/>
              <a:t>	– einfach unbegründet</a:t>
            </a:r>
          </a:p>
          <a:p>
            <a:r>
              <a:rPr lang="de-DE" dirty="0"/>
              <a:t>	– Abschiebungsandrohung und Abschiebungsanordnung </a:t>
            </a:r>
          </a:p>
          <a:p>
            <a:r>
              <a:rPr lang="de-DE" dirty="0"/>
              <a:t>	– Sperrfrist </a:t>
            </a:r>
          </a:p>
          <a:p>
            <a:r>
              <a:rPr lang="de-DE" dirty="0"/>
              <a:t>5. 	Rechtsmittel gegen negative Entscheidung</a:t>
            </a:r>
          </a:p>
          <a:p>
            <a:r>
              <a:rPr lang="de-DE" dirty="0"/>
              <a:t>6. 	positive Entscheidungen und Rechtsfolgen</a:t>
            </a:r>
          </a:p>
          <a:p>
            <a:r>
              <a:rPr lang="de-DE" dirty="0"/>
              <a:t>	– Aufenthaltserlaubnis; Niederlassungserlaubnis, § 26 AufenthG</a:t>
            </a:r>
          </a:p>
          <a:p>
            <a:r>
              <a:rPr lang="de-DE" dirty="0"/>
              <a:t>	– Arbeit</a:t>
            </a:r>
          </a:p>
          <a:p>
            <a:r>
              <a:rPr lang="de-DE" dirty="0"/>
              <a:t>	– Sozialleistungen</a:t>
            </a:r>
          </a:p>
          <a:p>
            <a:r>
              <a:rPr lang="de-DE" dirty="0"/>
              <a:t>	– Familiennachzug </a:t>
            </a:r>
          </a:p>
          <a:p>
            <a:r>
              <a:rPr lang="de-DE" dirty="0"/>
              <a:t>     – Wohnsitzregelung § 12 a AufenthG </a:t>
            </a:r>
          </a:p>
        </p:txBody>
      </p:sp>
    </p:spTree>
    <p:extLst>
      <p:ext uri="{BB962C8B-B14F-4D97-AF65-F5344CB8AC3E}">
        <p14:creationId xmlns:p14="http://schemas.microsoft.com/office/powerpoint/2010/main" val="247045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15EEE908-F7B9-433E-BF29-A56A90A81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400" y="2201851"/>
            <a:ext cx="5781200" cy="245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26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C06EA17-A7EA-433F-80D9-C7110EAF6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400" y="318143"/>
            <a:ext cx="5781200" cy="622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6336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F3A27614-DFD8-461D-9465-F8081E6ADFF9}"/>
              </a:ext>
            </a:extLst>
          </p:cNvPr>
          <p:cNvGraphicFramePr>
            <a:graphicFrameLocks noGrp="1"/>
          </p:cNvGraphicFramePr>
          <p:nvPr/>
        </p:nvGraphicFramePr>
        <p:xfrm>
          <a:off x="3237230" y="3678079"/>
          <a:ext cx="5717540" cy="6464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29945">
                  <a:extLst>
                    <a:ext uri="{9D8B030D-6E8A-4147-A177-3AD203B41FA5}">
                      <a16:colId xmlns:a16="http://schemas.microsoft.com/office/drawing/2014/main" val="693106012"/>
                    </a:ext>
                  </a:extLst>
                </a:gridCol>
                <a:gridCol w="1510030">
                  <a:extLst>
                    <a:ext uri="{9D8B030D-6E8A-4147-A177-3AD203B41FA5}">
                      <a16:colId xmlns:a16="http://schemas.microsoft.com/office/drawing/2014/main" val="4176161586"/>
                    </a:ext>
                  </a:extLst>
                </a:gridCol>
                <a:gridCol w="3377565">
                  <a:extLst>
                    <a:ext uri="{9D8B030D-6E8A-4147-A177-3AD203B41FA5}">
                      <a16:colId xmlns:a16="http://schemas.microsoft.com/office/drawing/2014/main" val="16478495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§ 25b IV</a:t>
                      </a:r>
                    </a:p>
                  </a:txBody>
                  <a:tcPr marL="68580" marR="68580" marT="71755" marB="71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Ehegatten und min­derjährige Kinder von Absatz 1</a:t>
                      </a:r>
                    </a:p>
                  </a:txBody>
                  <a:tcPr marL="68580" marR="68580" marT="71755" marB="71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indent="-269875" algn="l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wie vor </a:t>
                      </a:r>
                    </a:p>
                  </a:txBody>
                  <a:tcPr marL="68580" marR="68580" marT="71755" marB="717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106685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A6CED4F9-5F8D-4826-A108-4AEAA69F875E}"/>
              </a:ext>
            </a:extLst>
          </p:cNvPr>
          <p:cNvGraphicFramePr>
            <a:graphicFrameLocks noGrp="1"/>
          </p:cNvGraphicFramePr>
          <p:nvPr/>
        </p:nvGraphicFramePr>
        <p:xfrm>
          <a:off x="3237230" y="3438684"/>
          <a:ext cx="5717540" cy="11252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9945">
                  <a:extLst>
                    <a:ext uri="{9D8B030D-6E8A-4147-A177-3AD203B41FA5}">
                      <a16:colId xmlns:a16="http://schemas.microsoft.com/office/drawing/2014/main" val="2353672024"/>
                    </a:ext>
                  </a:extLst>
                </a:gridCol>
                <a:gridCol w="1510030">
                  <a:extLst>
                    <a:ext uri="{9D8B030D-6E8A-4147-A177-3AD203B41FA5}">
                      <a16:colId xmlns:a16="http://schemas.microsoft.com/office/drawing/2014/main" val="1123174759"/>
                    </a:ext>
                  </a:extLst>
                </a:gridCol>
                <a:gridCol w="3377565">
                  <a:extLst>
                    <a:ext uri="{9D8B030D-6E8A-4147-A177-3AD203B41FA5}">
                      <a16:colId xmlns:a16="http://schemas.microsoft.com/office/drawing/2014/main" val="42119980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1100">
                          <a:effectLst/>
                        </a:rPr>
                        <a:t>§ 25b IV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1100">
                          <a:effectLst/>
                        </a:rPr>
                        <a:t>Ehegatten und min­derjährige Kinder von Absatz 1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/>
                </a:tc>
                <a:tc>
                  <a:txBody>
                    <a:bodyPr/>
                    <a:lstStyle/>
                    <a:p>
                      <a:pPr marL="269875" indent="-269875" algn="l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1100">
                          <a:effectLst/>
                        </a:rPr>
                        <a:t>	wie vor 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/>
                </a:tc>
                <a:extLst>
                  <a:ext uri="{0D108BD9-81ED-4DB2-BD59-A6C34878D82A}">
                    <a16:rowId xmlns:a16="http://schemas.microsoft.com/office/drawing/2014/main" val="983439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1100">
                          <a:effectLst/>
                        </a:rPr>
                        <a:t>§ 25b V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/>
                </a:tc>
                <a:tc>
                  <a:txBody>
                    <a:bodyPr/>
                    <a:lstStyle/>
                    <a:p>
                      <a:pPr marL="269875" indent="-269875" algn="l" hangingPunct="0">
                        <a:spcAft>
                          <a:spcPts val="0"/>
                        </a:spcAft>
                        <a:tabLst>
                          <a:tab pos="269875" algn="l"/>
                          <a:tab pos="4860925" algn="r"/>
                        </a:tabLst>
                      </a:pPr>
                      <a:r>
                        <a:rPr lang="de-DE" sz="1100" dirty="0">
                          <a:effectLst/>
                        </a:rPr>
                        <a:t>– 	dann: Aufenthaltserlaubnis für längstens 2 Jahre abweichend von § 10 III 2 möglich.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/>
                </a:tc>
                <a:extLst>
                  <a:ext uri="{0D108BD9-81ED-4DB2-BD59-A6C34878D82A}">
                    <a16:rowId xmlns:a16="http://schemas.microsoft.com/office/drawing/2014/main" val="3117226359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70EA5ABE-3781-4B26-95E6-EA63641A0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3438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3533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CE6C5EA-A912-44B0-BBCF-A81A3E9A0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761" y="1253911"/>
            <a:ext cx="5764478" cy="435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0411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1FBA062-095D-47B4-9220-FA457B232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761" y="878843"/>
            <a:ext cx="5764478" cy="510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033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024F622-BD49-477F-A839-6F86F005A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761" y="1594743"/>
            <a:ext cx="5764478" cy="366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24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9AFA3483-CEF9-428E-A205-4A75AC7D3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761" y="1387809"/>
            <a:ext cx="5764478" cy="408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2671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9CEC87F-F46A-4693-BDCB-09D132380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761" y="1367268"/>
            <a:ext cx="5764478" cy="412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583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1554BFF4-CB65-4A99-AB14-604ED3B92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761" y="2361616"/>
            <a:ext cx="5764478" cy="213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3239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61BDF6A-E68E-418B-BE31-8846ABF64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622" y="0"/>
            <a:ext cx="4736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51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C9A74BF-39A0-46F5-8C53-C862CE365582}"/>
              </a:ext>
            </a:extLst>
          </p:cNvPr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/>
              <a:t> 7.  Asylfolgeantragsverfahren und Zweitverfahren </a:t>
            </a:r>
          </a:p>
          <a:p>
            <a:r>
              <a:rPr lang="de-DE" dirty="0"/>
              <a:t>	– Voraussetzungen</a:t>
            </a:r>
          </a:p>
          <a:p>
            <a:r>
              <a:rPr lang="de-DE" dirty="0"/>
              <a:t>	– Stellung des Asylfolgeantrags    </a:t>
            </a:r>
          </a:p>
          <a:p>
            <a:r>
              <a:rPr lang="de-DE" dirty="0"/>
              <a:t>8.  Aufenthaltsbeendigung und Duldung</a:t>
            </a:r>
          </a:p>
          <a:p>
            <a:r>
              <a:rPr lang="de-DE" dirty="0"/>
              <a:t>	– Abschiebung</a:t>
            </a:r>
          </a:p>
          <a:p>
            <a:r>
              <a:rPr lang="de-DE" dirty="0"/>
              <a:t>	– Duldungsgründe</a:t>
            </a:r>
          </a:p>
          <a:p>
            <a:r>
              <a:rPr lang="de-DE" dirty="0"/>
              <a:t>     _ Ausbildungsduldung § 60 a Abs.2 S.4 AufenthG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III .	 AufenthG</a:t>
            </a:r>
          </a:p>
          <a:p>
            <a:r>
              <a:rPr lang="de-DE" dirty="0"/>
              <a:t>1. Allgemeine Voraussetzungen</a:t>
            </a:r>
          </a:p>
          <a:p>
            <a:r>
              <a:rPr lang="de-DE" dirty="0"/>
              <a:t>2. Humanitäre Aufenthaltstitel </a:t>
            </a:r>
          </a:p>
          <a:p>
            <a:r>
              <a:rPr lang="de-DE" dirty="0"/>
              <a:t>3. Überblick sonstige Aufenthaltstitel </a:t>
            </a:r>
          </a:p>
        </p:txBody>
      </p:sp>
    </p:spTree>
    <p:extLst>
      <p:ext uri="{BB962C8B-B14F-4D97-AF65-F5344CB8AC3E}">
        <p14:creationId xmlns:p14="http://schemas.microsoft.com/office/powerpoint/2010/main" val="10008507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589E9C1-4079-495D-98C0-EFA74B3E7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400" y="1553661"/>
            <a:ext cx="5781200" cy="375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7278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8B34B95-DCB7-4F32-9C6D-E37F086A3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073" y="-385010"/>
            <a:ext cx="48759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797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2EF2FE6-8605-4CA4-94E9-2758C1B50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400" y="441391"/>
            <a:ext cx="5781200" cy="597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0631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A6FA32C-F347-4F8D-9524-7E32441BB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400" y="1352813"/>
            <a:ext cx="5781200" cy="415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0760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8BB738D-9A93-4007-A635-0D71A46DA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400" y="858302"/>
            <a:ext cx="5781200" cy="514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8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>
            <a:extLst>
              <a:ext uri="{FF2B5EF4-FFF2-40B4-BE49-F238E27FC236}">
                <a16:creationId xmlns:a16="http://schemas.microsoft.com/office/drawing/2014/main" id="{5B6A2F0B-CEC8-43D7-8018-193D408C199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16275" y="1296988"/>
            <a:ext cx="5734050" cy="4127500"/>
            <a:chOff x="2026" y="817"/>
            <a:chExt cx="3612" cy="2600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A9E51CCC-95B8-4912-84F7-5DEDAC4BF41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26" y="817"/>
              <a:ext cx="3612" cy="2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353D42FB-D686-413D-B903-03B227CA1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4" y="920"/>
              <a:ext cx="2182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Rechtsgrundlagen Ausländerrecht (1)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38D901BD-54D0-41F6-8E61-0BDFEA3EF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4" y="1040"/>
              <a:ext cx="2115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39D714E8-5E23-44BE-B384-D1A5B3FA2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" y="920"/>
              <a:ext cx="89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1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ahoma" panose="020B060403050404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8547846B-A4A2-4539-9120-08C8C6A7C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1058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F7576B23-E719-4C1B-9200-7A89365A8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1160"/>
              <a:ext cx="1218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Recht der EU (27 Staaten)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8449513D-A50C-4D59-9C87-0D81E4FB7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1259"/>
              <a:ext cx="117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8E0F4BD8-F809-4C5E-9EB6-B1B047923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" y="1160"/>
              <a:ext cx="73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65D83A99-CA1A-4BEE-A2B6-A064EA600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1273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3E33C7F9-ABB1-407C-A551-6DE6CAD31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1370"/>
              <a:ext cx="24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EUV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12E408B6-56AA-45F2-964C-F39DD0CAC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4" y="1370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ED3A620C-094B-47A9-B9AF-6D60FE285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1476"/>
              <a:ext cx="42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(Lissabon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485FEA81-2A23-4E75-AF2F-7FA3BBAA4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0" y="1476"/>
              <a:ext cx="6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7">
              <a:extLst>
                <a:ext uri="{FF2B5EF4-FFF2-40B4-BE49-F238E27FC236}">
                  <a16:creationId xmlns:a16="http://schemas.microsoft.com/office/drawing/2014/main" id="{B8E57DC8-E912-465A-B165-800204684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0" y="1476"/>
              <a:ext cx="57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Vertrag 2009)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7CA54163-F810-4FF1-BCBA-E490FD39A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6" y="1476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662C1379-F9E8-4DCD-8EEB-10D3BE5ED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1572"/>
              <a:ext cx="16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EU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2F16C541-A9C6-4ECE-999F-878E6EBD0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1" y="1572"/>
              <a:ext cx="71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03F9757C-BF40-4EAE-BBA2-886B56107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0" y="1572"/>
              <a:ext cx="834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Grundrechtecharta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>
              <a:extLst>
                <a:ext uri="{FF2B5EF4-FFF2-40B4-BE49-F238E27FC236}">
                  <a16:creationId xmlns:a16="http://schemas.microsoft.com/office/drawing/2014/main" id="{1B6C2C14-A59C-4C68-A6E0-7E7E27B11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1" y="1572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41E1AF28-33EB-4659-A4CC-A4468A54B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1677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4">
              <a:extLst>
                <a:ext uri="{FF2B5EF4-FFF2-40B4-BE49-F238E27FC236}">
                  <a16:creationId xmlns:a16="http://schemas.microsoft.com/office/drawing/2014/main" id="{48435504-1E54-476F-8227-F3E7FDBA1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4" y="1677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E8CD2CE4-DA04-46D0-B754-A8BB2C3B1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6" y="1163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6">
              <a:extLst>
                <a:ext uri="{FF2B5EF4-FFF2-40B4-BE49-F238E27FC236}">
                  <a16:creationId xmlns:a16="http://schemas.microsoft.com/office/drawing/2014/main" id="{BB778302-5D3A-44CE-8FEF-C1DBE693C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115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B77BE95E-ED6D-477F-B358-8CA379290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115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Rectangle 28">
              <a:extLst>
                <a:ext uri="{FF2B5EF4-FFF2-40B4-BE49-F238E27FC236}">
                  <a16:creationId xmlns:a16="http://schemas.microsoft.com/office/drawing/2014/main" id="{284BA1A3-6E2A-4329-9B09-62F8549A5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1157"/>
              <a:ext cx="184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6BB8A11B-83C7-4411-9A48-99E3D0F0B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" y="115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Rectangle 30">
              <a:extLst>
                <a:ext uri="{FF2B5EF4-FFF2-40B4-BE49-F238E27FC236}">
                  <a16:creationId xmlns:a16="http://schemas.microsoft.com/office/drawing/2014/main" id="{251B413C-291D-47BA-A64C-BD3C4EF79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" y="115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Rectangle 31">
              <a:extLst>
                <a:ext uri="{FF2B5EF4-FFF2-40B4-BE49-F238E27FC236}">
                  <a16:creationId xmlns:a16="http://schemas.microsoft.com/office/drawing/2014/main" id="{410C821B-711C-45FE-AC90-EE96EC664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2" y="115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Rectangle 32">
              <a:extLst>
                <a:ext uri="{FF2B5EF4-FFF2-40B4-BE49-F238E27FC236}">
                  <a16:creationId xmlns:a16="http://schemas.microsoft.com/office/drawing/2014/main" id="{8CA96126-23AD-464D-822C-373105B27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2" y="115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Rectangle 33">
              <a:extLst>
                <a:ext uri="{FF2B5EF4-FFF2-40B4-BE49-F238E27FC236}">
                  <a16:creationId xmlns:a16="http://schemas.microsoft.com/office/drawing/2014/main" id="{BD10D405-98AB-467C-9D8E-2D68A5E2A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6" y="1157"/>
              <a:ext cx="13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Rectangle 34">
              <a:extLst>
                <a:ext uri="{FF2B5EF4-FFF2-40B4-BE49-F238E27FC236}">
                  <a16:creationId xmlns:a16="http://schemas.microsoft.com/office/drawing/2014/main" id="{76487BA8-B6C3-4FA8-B6D7-7D473D52F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" y="115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Rectangle 35">
              <a:extLst>
                <a:ext uri="{FF2B5EF4-FFF2-40B4-BE49-F238E27FC236}">
                  <a16:creationId xmlns:a16="http://schemas.microsoft.com/office/drawing/2014/main" id="{06905636-B4F1-46C6-8B95-1BA36B83C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" y="115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Rectangle 36">
              <a:extLst>
                <a:ext uri="{FF2B5EF4-FFF2-40B4-BE49-F238E27FC236}">
                  <a16:creationId xmlns:a16="http://schemas.microsoft.com/office/drawing/2014/main" id="{49F78CA5-C229-42A6-A163-B4CB7811C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1161"/>
              <a:ext cx="4" cy="6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Rectangle 37">
              <a:extLst>
                <a:ext uri="{FF2B5EF4-FFF2-40B4-BE49-F238E27FC236}">
                  <a16:creationId xmlns:a16="http://schemas.microsoft.com/office/drawing/2014/main" id="{20515CD0-E15B-43E7-B72E-AB0626650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" y="1161"/>
              <a:ext cx="4" cy="6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Rectangle 38">
              <a:extLst>
                <a:ext uri="{FF2B5EF4-FFF2-40B4-BE49-F238E27FC236}">
                  <a16:creationId xmlns:a16="http://schemas.microsoft.com/office/drawing/2014/main" id="{EB12FAFC-BB6F-42BF-8D80-A5BBC551D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2" y="1161"/>
              <a:ext cx="4" cy="6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Rectangle 39">
              <a:extLst>
                <a:ext uri="{FF2B5EF4-FFF2-40B4-BE49-F238E27FC236}">
                  <a16:creationId xmlns:a16="http://schemas.microsoft.com/office/drawing/2014/main" id="{C56FF42E-ADBD-47DF-8502-720401C14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" y="1161"/>
              <a:ext cx="4" cy="6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Rectangle 40">
              <a:extLst>
                <a:ext uri="{FF2B5EF4-FFF2-40B4-BE49-F238E27FC236}">
                  <a16:creationId xmlns:a16="http://schemas.microsoft.com/office/drawing/2014/main" id="{4775D525-136C-464C-92DF-8755EA6A6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1778"/>
              <a:ext cx="380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Verordn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1">
              <a:extLst>
                <a:ext uri="{FF2B5EF4-FFF2-40B4-BE49-F238E27FC236}">
                  <a16:creationId xmlns:a16="http://schemas.microsoft.com/office/drawing/2014/main" id="{43B205DC-3A92-4E84-85E9-42582E7EB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" y="1778"/>
              <a:ext cx="30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ungen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2">
              <a:extLst>
                <a:ext uri="{FF2B5EF4-FFF2-40B4-BE49-F238E27FC236}">
                  <a16:creationId xmlns:a16="http://schemas.microsoft.com/office/drawing/2014/main" id="{89A72E03-3FE1-41C1-A9EE-3A803574D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1781"/>
              <a:ext cx="9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(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3">
              <a:extLst>
                <a:ext uri="{FF2B5EF4-FFF2-40B4-BE49-F238E27FC236}">
                  <a16:creationId xmlns:a16="http://schemas.microsoft.com/office/drawing/2014/main" id="{D7095EB8-6270-4C51-9013-DB8ABBB87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3" y="1782"/>
              <a:ext cx="17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è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4">
              <a:extLst>
                <a:ext uri="{FF2B5EF4-FFF2-40B4-BE49-F238E27FC236}">
                  <a16:creationId xmlns:a16="http://schemas.microsoft.com/office/drawing/2014/main" id="{82F637DD-8207-4895-8F22-D15D2CE8D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7" y="1781"/>
              <a:ext cx="24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S. 3)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5">
              <a:extLst>
                <a:ext uri="{FF2B5EF4-FFF2-40B4-BE49-F238E27FC236}">
                  <a16:creationId xmlns:a16="http://schemas.microsoft.com/office/drawing/2014/main" id="{30D7DE92-0E34-4C55-BB79-405A3D6A9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6" y="1781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6">
              <a:extLst>
                <a:ext uri="{FF2B5EF4-FFF2-40B4-BE49-F238E27FC236}">
                  <a16:creationId xmlns:a16="http://schemas.microsoft.com/office/drawing/2014/main" id="{0676DCBE-1080-4E48-B165-48F679855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1883"/>
              <a:ext cx="104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(verbindlich; gehen nation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7">
              <a:extLst>
                <a:ext uri="{FF2B5EF4-FFF2-40B4-BE49-F238E27FC236}">
                  <a16:creationId xmlns:a16="http://schemas.microsoft.com/office/drawing/2014/main" id="{120AA436-8582-44DF-A361-DBCE1B82D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5" y="1883"/>
              <a:ext cx="8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8">
              <a:extLst>
                <a:ext uri="{FF2B5EF4-FFF2-40B4-BE49-F238E27FC236}">
                  <a16:creationId xmlns:a16="http://schemas.microsoft.com/office/drawing/2014/main" id="{60302712-2C01-4A44-97B4-E8B5B731D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4" y="1883"/>
              <a:ext cx="61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lem Recht vor)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9">
              <a:extLst>
                <a:ext uri="{FF2B5EF4-FFF2-40B4-BE49-F238E27FC236}">
                  <a16:creationId xmlns:a16="http://schemas.microsoft.com/office/drawing/2014/main" id="{B67D1223-7D6C-45EB-B8DA-1906199EE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6" y="1883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50">
              <a:extLst>
                <a:ext uri="{FF2B5EF4-FFF2-40B4-BE49-F238E27FC236}">
                  <a16:creationId xmlns:a16="http://schemas.microsoft.com/office/drawing/2014/main" id="{02F998A9-9FC5-40B8-AA65-6DDE88B8F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1981"/>
              <a:ext cx="491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Richtlinien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51">
              <a:extLst>
                <a:ext uri="{FF2B5EF4-FFF2-40B4-BE49-F238E27FC236}">
                  <a16:creationId xmlns:a16="http://schemas.microsoft.com/office/drawing/2014/main" id="{340D680C-A05A-42CD-9F6B-BD265B543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84"/>
              <a:ext cx="9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(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2">
              <a:extLst>
                <a:ext uri="{FF2B5EF4-FFF2-40B4-BE49-F238E27FC236}">
                  <a16:creationId xmlns:a16="http://schemas.microsoft.com/office/drawing/2014/main" id="{CA13D07E-D8C3-4BDB-A50E-D09A7F82E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2" y="1985"/>
              <a:ext cx="17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Wingdings" panose="05000000000000000000" pitchFamily="2" charset="2"/>
                </a:rPr>
                <a:t>è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3">
              <a:extLst>
                <a:ext uri="{FF2B5EF4-FFF2-40B4-BE49-F238E27FC236}">
                  <a16:creationId xmlns:a16="http://schemas.microsoft.com/office/drawing/2014/main" id="{1508A0E6-A94A-48E3-A180-A077DEFB8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6" y="1984"/>
              <a:ext cx="24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S. 3)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4">
              <a:extLst>
                <a:ext uri="{FF2B5EF4-FFF2-40B4-BE49-F238E27FC236}">
                  <a16:creationId xmlns:a16="http://schemas.microsoft.com/office/drawing/2014/main" id="{F7242834-B394-41E9-A24A-F64B4C538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6" y="1984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5">
              <a:extLst>
                <a:ext uri="{FF2B5EF4-FFF2-40B4-BE49-F238E27FC236}">
                  <a16:creationId xmlns:a16="http://schemas.microsoft.com/office/drawing/2014/main" id="{AE1ACC45-19E2-402B-B826-84010192A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085"/>
              <a:ext cx="164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(sind umzusetzen, falls nicht geschehen,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6">
              <a:extLst>
                <a:ext uri="{FF2B5EF4-FFF2-40B4-BE49-F238E27FC236}">
                  <a16:creationId xmlns:a16="http://schemas.microsoft.com/office/drawing/2014/main" id="{9979D12B-D7CA-4894-B908-2017BC4FC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187"/>
              <a:ext cx="54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unmittelbar a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7">
              <a:extLst>
                <a:ext uri="{FF2B5EF4-FFF2-40B4-BE49-F238E27FC236}">
                  <a16:creationId xmlns:a16="http://schemas.microsoft.com/office/drawing/2014/main" id="{2D960071-5F32-44BE-A8DE-F7DB65DF2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8" y="2187"/>
              <a:ext cx="8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8">
              <a:extLst>
                <a:ext uri="{FF2B5EF4-FFF2-40B4-BE49-F238E27FC236}">
                  <a16:creationId xmlns:a16="http://schemas.microsoft.com/office/drawing/2014/main" id="{EC89CF99-E144-4E9F-B95B-CACE902B9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7" y="2187"/>
              <a:ext cx="42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wendbar)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9">
              <a:extLst>
                <a:ext uri="{FF2B5EF4-FFF2-40B4-BE49-F238E27FC236}">
                  <a16:creationId xmlns:a16="http://schemas.microsoft.com/office/drawing/2014/main" id="{E1B35139-F682-4A4A-BE38-1B922BBFF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6" y="2187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60">
              <a:extLst>
                <a:ext uri="{FF2B5EF4-FFF2-40B4-BE49-F238E27FC236}">
                  <a16:creationId xmlns:a16="http://schemas.microsoft.com/office/drawing/2014/main" id="{4DA4E03A-ECC2-4051-B9D1-447F68DB9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284"/>
              <a:ext cx="15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61">
              <a:extLst>
                <a:ext uri="{FF2B5EF4-FFF2-40B4-BE49-F238E27FC236}">
                  <a16:creationId xmlns:a16="http://schemas.microsoft.com/office/drawing/2014/main" id="{ADFA90A0-4265-49BB-BCEF-3C8E45C71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1" y="2284"/>
              <a:ext cx="61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tscheidungen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2">
              <a:extLst>
                <a:ext uri="{FF2B5EF4-FFF2-40B4-BE49-F238E27FC236}">
                  <a16:creationId xmlns:a16="http://schemas.microsoft.com/office/drawing/2014/main" id="{882AB1F8-92C1-49CA-9AB9-15E8967C4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3" y="2284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63">
              <a:extLst>
                <a:ext uri="{FF2B5EF4-FFF2-40B4-BE49-F238E27FC236}">
                  <a16:creationId xmlns:a16="http://schemas.microsoft.com/office/drawing/2014/main" id="{6DAB501E-9325-480B-AEFD-332B95E0C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" y="2287"/>
              <a:ext cx="18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von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F379B6DD-19E0-47F4-8D76-9317630A2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9" y="2284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5">
              <a:extLst>
                <a:ext uri="{FF2B5EF4-FFF2-40B4-BE49-F238E27FC236}">
                  <a16:creationId xmlns:a16="http://schemas.microsoft.com/office/drawing/2014/main" id="{6CDACFC0-5974-426A-BDFD-83AFE157F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4" y="2287"/>
              <a:ext cx="14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Ko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4157FABD-F5C2-4EF6-ABA8-36243E721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0" y="2287"/>
              <a:ext cx="11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7">
              <a:extLst>
                <a:ext uri="{FF2B5EF4-FFF2-40B4-BE49-F238E27FC236}">
                  <a16:creationId xmlns:a16="http://schemas.microsoft.com/office/drawing/2014/main" id="{4417445B-BB17-49F6-9899-FC8076A4A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4" y="2287"/>
              <a:ext cx="50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mission/Rat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8">
              <a:extLst>
                <a:ext uri="{FF2B5EF4-FFF2-40B4-BE49-F238E27FC236}">
                  <a16:creationId xmlns:a16="http://schemas.microsoft.com/office/drawing/2014/main" id="{FA7D1F44-DB50-4923-AA0C-8FF90380F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2" y="2287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9">
              <a:extLst>
                <a:ext uri="{FF2B5EF4-FFF2-40B4-BE49-F238E27FC236}">
                  <a16:creationId xmlns:a16="http://schemas.microsoft.com/office/drawing/2014/main" id="{F5D1A284-0BB9-43A9-A685-1833F3457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388"/>
              <a:ext cx="61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gegenüber Sta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70">
              <a:extLst>
                <a:ext uri="{FF2B5EF4-FFF2-40B4-BE49-F238E27FC236}">
                  <a16:creationId xmlns:a16="http://schemas.microsoft.com/office/drawing/2014/main" id="{69597FBC-BCAE-4506-939F-AB9249B1C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6" y="2388"/>
              <a:ext cx="8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71">
              <a:extLst>
                <a:ext uri="{FF2B5EF4-FFF2-40B4-BE49-F238E27FC236}">
                  <a16:creationId xmlns:a16="http://schemas.microsoft.com/office/drawing/2014/main" id="{ED19E58E-4520-4524-B415-251D2642F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" y="2388"/>
              <a:ext cx="664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ten (verbindlich)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72">
              <a:extLst>
                <a:ext uri="{FF2B5EF4-FFF2-40B4-BE49-F238E27FC236}">
                  <a16:creationId xmlns:a16="http://schemas.microsoft.com/office/drawing/2014/main" id="{FBD5B7CA-655F-46D9-9BC9-DB62A19CE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8" y="2388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73">
              <a:extLst>
                <a:ext uri="{FF2B5EF4-FFF2-40B4-BE49-F238E27FC236}">
                  <a16:creationId xmlns:a16="http://schemas.microsoft.com/office/drawing/2014/main" id="{9F134B4D-14D6-4C11-AA64-966BCDED5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486"/>
              <a:ext cx="443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Empfehlu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4">
              <a:extLst>
                <a:ext uri="{FF2B5EF4-FFF2-40B4-BE49-F238E27FC236}">
                  <a16:creationId xmlns:a16="http://schemas.microsoft.com/office/drawing/2014/main" id="{A0E52447-4152-4DF4-B1C3-3CCD4DDFC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0" y="2486"/>
              <a:ext cx="9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5">
              <a:extLst>
                <a:ext uri="{FF2B5EF4-FFF2-40B4-BE49-F238E27FC236}">
                  <a16:creationId xmlns:a16="http://schemas.microsoft.com/office/drawing/2014/main" id="{98E9A296-99AF-45E1-82A3-E7D49E4D3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2486"/>
              <a:ext cx="90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gen/Stellungnahmen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6">
              <a:extLst>
                <a:ext uri="{FF2B5EF4-FFF2-40B4-BE49-F238E27FC236}">
                  <a16:creationId xmlns:a16="http://schemas.microsoft.com/office/drawing/2014/main" id="{CE6C8C29-CD12-40E5-9C3A-AE4AF20E8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7" y="2489"/>
              <a:ext cx="22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von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7">
              <a:extLst>
                <a:ext uri="{FF2B5EF4-FFF2-40B4-BE49-F238E27FC236}">
                  <a16:creationId xmlns:a16="http://schemas.microsoft.com/office/drawing/2014/main" id="{C2C33603-7FAF-4BC8-BD5A-624BCEF00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591"/>
              <a:ext cx="70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Kommission/Rat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8">
              <a:extLst>
                <a:ext uri="{FF2B5EF4-FFF2-40B4-BE49-F238E27FC236}">
                  <a16:creationId xmlns:a16="http://schemas.microsoft.com/office/drawing/2014/main" id="{0DCE103F-E41E-4EC8-A3D0-16CCCE0FB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2591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9">
              <a:extLst>
                <a:ext uri="{FF2B5EF4-FFF2-40B4-BE49-F238E27FC236}">
                  <a16:creationId xmlns:a16="http://schemas.microsoft.com/office/drawing/2014/main" id="{3AA0533A-3CFA-4A3E-8FDF-6A26B2B05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692"/>
              <a:ext cx="114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gegenüber Staaten (nicht ve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80">
              <a:extLst>
                <a:ext uri="{FF2B5EF4-FFF2-40B4-BE49-F238E27FC236}">
                  <a16:creationId xmlns:a16="http://schemas.microsoft.com/office/drawing/2014/main" id="{376CB38C-C943-43E1-A84C-12DA9C811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" y="2692"/>
              <a:ext cx="6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81">
              <a:extLst>
                <a:ext uri="{FF2B5EF4-FFF2-40B4-BE49-F238E27FC236}">
                  <a16:creationId xmlns:a16="http://schemas.microsoft.com/office/drawing/2014/main" id="{EF4A48B0-CC27-4850-BD36-062EFA4CE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2" y="2692"/>
              <a:ext cx="36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bindlich)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82">
              <a:extLst>
                <a:ext uri="{FF2B5EF4-FFF2-40B4-BE49-F238E27FC236}">
                  <a16:creationId xmlns:a16="http://schemas.microsoft.com/office/drawing/2014/main" id="{C33CBBFF-41F8-44BC-AC26-B2485875B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9" y="2692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83">
              <a:extLst>
                <a:ext uri="{FF2B5EF4-FFF2-40B4-BE49-F238E27FC236}">
                  <a16:creationId xmlns:a16="http://schemas.microsoft.com/office/drawing/2014/main" id="{30EE0170-5EFC-4435-AD98-613C67281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793"/>
              <a:ext cx="59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insbesondere: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4">
              <a:extLst>
                <a:ext uri="{FF2B5EF4-FFF2-40B4-BE49-F238E27FC236}">
                  <a16:creationId xmlns:a16="http://schemas.microsoft.com/office/drawing/2014/main" id="{FADF61E8-D721-4230-93E8-07003B090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2" y="2793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5">
              <a:extLst>
                <a:ext uri="{FF2B5EF4-FFF2-40B4-BE49-F238E27FC236}">
                  <a16:creationId xmlns:a16="http://schemas.microsoft.com/office/drawing/2014/main" id="{61E6B721-84D1-459B-B76B-31E288BDB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890"/>
              <a:ext cx="73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6">
              <a:extLst>
                <a:ext uri="{FF2B5EF4-FFF2-40B4-BE49-F238E27FC236}">
                  <a16:creationId xmlns:a16="http://schemas.microsoft.com/office/drawing/2014/main" id="{51A8FA6D-A983-424C-9C97-ECCBF9634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6" y="1782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7">
              <a:extLst>
                <a:ext uri="{FF2B5EF4-FFF2-40B4-BE49-F238E27FC236}">
                  <a16:creationId xmlns:a16="http://schemas.microsoft.com/office/drawing/2014/main" id="{E8B2430F-8CCE-4DCF-BC04-2EB2C076C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1159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8">
              <a:extLst>
                <a:ext uri="{FF2B5EF4-FFF2-40B4-BE49-F238E27FC236}">
                  <a16:creationId xmlns:a16="http://schemas.microsoft.com/office/drawing/2014/main" id="{A15C8E38-3A17-4242-9151-4F3CDEF54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1260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9">
              <a:extLst>
                <a:ext uri="{FF2B5EF4-FFF2-40B4-BE49-F238E27FC236}">
                  <a16:creationId xmlns:a16="http://schemas.microsoft.com/office/drawing/2014/main" id="{E91C6386-7083-49F5-974A-677BA054B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1361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90">
              <a:extLst>
                <a:ext uri="{FF2B5EF4-FFF2-40B4-BE49-F238E27FC236}">
                  <a16:creationId xmlns:a16="http://schemas.microsoft.com/office/drawing/2014/main" id="{0D48C047-8297-4C29-A953-F0114317A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1463"/>
              <a:ext cx="11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91">
              <a:extLst>
                <a:ext uri="{FF2B5EF4-FFF2-40B4-BE49-F238E27FC236}">
                  <a16:creationId xmlns:a16="http://schemas.microsoft.com/office/drawing/2014/main" id="{A98F7BA9-F8A7-4814-82B4-A99545AB5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" y="1463"/>
              <a:ext cx="1143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ölkerrechtliche Verträge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92">
              <a:extLst>
                <a:ext uri="{FF2B5EF4-FFF2-40B4-BE49-F238E27FC236}">
                  <a16:creationId xmlns:a16="http://schemas.microsoft.com/office/drawing/2014/main" id="{B65C6A05-D759-47DB-9895-D104830D5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1562"/>
              <a:ext cx="116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3" name="Rectangle 93">
              <a:extLst>
                <a:ext uri="{FF2B5EF4-FFF2-40B4-BE49-F238E27FC236}">
                  <a16:creationId xmlns:a16="http://schemas.microsoft.com/office/drawing/2014/main" id="{835B47EA-F21E-4ABF-8B5F-F575685A3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9" y="1473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94">
              <a:extLst>
                <a:ext uri="{FF2B5EF4-FFF2-40B4-BE49-F238E27FC236}">
                  <a16:creationId xmlns:a16="http://schemas.microsoft.com/office/drawing/2014/main" id="{FBC9FD96-75CA-46E9-ADDF-1ACAC9AC4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1576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5">
              <a:extLst>
                <a:ext uri="{FF2B5EF4-FFF2-40B4-BE49-F238E27FC236}">
                  <a16:creationId xmlns:a16="http://schemas.microsoft.com/office/drawing/2014/main" id="{4DC0ACCC-B13C-45EC-A3D8-E69B976D3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1673"/>
              <a:ext cx="59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Europäische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6">
              <a:extLst>
                <a:ext uri="{FF2B5EF4-FFF2-40B4-BE49-F238E27FC236}">
                  <a16:creationId xmlns:a16="http://schemas.microsoft.com/office/drawing/2014/main" id="{BDA055C8-0586-4C3C-8990-8B015DAEB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1775"/>
              <a:ext cx="993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Menschenrechtskonve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7">
              <a:extLst>
                <a:ext uri="{FF2B5EF4-FFF2-40B4-BE49-F238E27FC236}">
                  <a16:creationId xmlns:a16="http://schemas.microsoft.com/office/drawing/2014/main" id="{C1DB0248-B405-48CB-9628-F39B885FF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4" y="1775"/>
              <a:ext cx="9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8">
              <a:extLst>
                <a:ext uri="{FF2B5EF4-FFF2-40B4-BE49-F238E27FC236}">
                  <a16:creationId xmlns:a16="http://schemas.microsoft.com/office/drawing/2014/main" id="{C7E01D6A-66FD-48A0-AE73-70CABD7C8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7" y="1775"/>
              <a:ext cx="22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tion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9">
              <a:extLst>
                <a:ext uri="{FF2B5EF4-FFF2-40B4-BE49-F238E27FC236}">
                  <a16:creationId xmlns:a16="http://schemas.microsoft.com/office/drawing/2014/main" id="{32A2155A-9DE5-4675-970E-72AFF8C58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1875"/>
              <a:ext cx="362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(EMRK)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100">
              <a:extLst>
                <a:ext uri="{FF2B5EF4-FFF2-40B4-BE49-F238E27FC236}">
                  <a16:creationId xmlns:a16="http://schemas.microsoft.com/office/drawing/2014/main" id="{EA359D88-A020-450F-A447-799DE2F91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1878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101">
              <a:extLst>
                <a:ext uri="{FF2B5EF4-FFF2-40B4-BE49-F238E27FC236}">
                  <a16:creationId xmlns:a16="http://schemas.microsoft.com/office/drawing/2014/main" id="{6B336241-9694-4C86-912A-8E1B8F693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9" y="1878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102">
              <a:extLst>
                <a:ext uri="{FF2B5EF4-FFF2-40B4-BE49-F238E27FC236}">
                  <a16:creationId xmlns:a16="http://schemas.microsoft.com/office/drawing/2014/main" id="{2001F392-2BE0-4E5D-B823-2468666CE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1981"/>
              <a:ext cx="110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mit Entscheidungen EGMR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103">
              <a:extLst>
                <a:ext uri="{FF2B5EF4-FFF2-40B4-BE49-F238E27FC236}">
                  <a16:creationId xmlns:a16="http://schemas.microsoft.com/office/drawing/2014/main" id="{3625D1F9-C9B2-4F45-9B2D-6BCB9870F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6" y="1981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104">
              <a:extLst>
                <a:ext uri="{FF2B5EF4-FFF2-40B4-BE49-F238E27FC236}">
                  <a16:creationId xmlns:a16="http://schemas.microsoft.com/office/drawing/2014/main" id="{67F2975B-D404-4593-BBFA-058285CEA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2078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5">
              <a:extLst>
                <a:ext uri="{FF2B5EF4-FFF2-40B4-BE49-F238E27FC236}">
                  <a16:creationId xmlns:a16="http://schemas.microsoft.com/office/drawing/2014/main" id="{4CB3FE55-859C-45FE-9F73-28B4667D1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2178"/>
              <a:ext cx="1311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Genfer Flüchtlingskonvention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6">
              <a:extLst>
                <a:ext uri="{FF2B5EF4-FFF2-40B4-BE49-F238E27FC236}">
                  <a16:creationId xmlns:a16="http://schemas.microsoft.com/office/drawing/2014/main" id="{F070599F-13C9-454E-9C9D-E4AF82573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2280"/>
              <a:ext cx="28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(GFK)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07">
              <a:extLst>
                <a:ext uri="{FF2B5EF4-FFF2-40B4-BE49-F238E27FC236}">
                  <a16:creationId xmlns:a16="http://schemas.microsoft.com/office/drawing/2014/main" id="{BB7CFDC8-8305-421D-8995-14B1BDA16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3" y="2280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108">
              <a:extLst>
                <a:ext uri="{FF2B5EF4-FFF2-40B4-BE49-F238E27FC236}">
                  <a16:creationId xmlns:a16="http://schemas.microsoft.com/office/drawing/2014/main" id="{0200D9D2-090A-4806-AE68-DA75BC67D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2380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109">
              <a:extLst>
                <a:ext uri="{FF2B5EF4-FFF2-40B4-BE49-F238E27FC236}">
                  <a16:creationId xmlns:a16="http://schemas.microsoft.com/office/drawing/2014/main" id="{9F44AEE7-97B8-409D-ACFF-F4FF18AF2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2482"/>
              <a:ext cx="127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Haager Minderjährigenschutz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110">
              <a:extLst>
                <a:ext uri="{FF2B5EF4-FFF2-40B4-BE49-F238E27FC236}">
                  <a16:creationId xmlns:a16="http://schemas.microsoft.com/office/drawing/2014/main" id="{55A8E413-700F-489C-A0A8-99D239566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7" y="2482"/>
              <a:ext cx="71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11">
              <a:extLst>
                <a:ext uri="{FF2B5EF4-FFF2-40B4-BE49-F238E27FC236}">
                  <a16:creationId xmlns:a16="http://schemas.microsoft.com/office/drawing/2014/main" id="{7AEDD6C7-A894-4B02-A9FC-B3C94B68B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2583"/>
              <a:ext cx="78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abkommen (MSA)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12">
              <a:extLst>
                <a:ext uri="{FF2B5EF4-FFF2-40B4-BE49-F238E27FC236}">
                  <a16:creationId xmlns:a16="http://schemas.microsoft.com/office/drawing/2014/main" id="{71BC9101-8767-4BD7-B332-572165D2C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8" y="2583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113">
              <a:extLst>
                <a:ext uri="{FF2B5EF4-FFF2-40B4-BE49-F238E27FC236}">
                  <a16:creationId xmlns:a16="http://schemas.microsoft.com/office/drawing/2014/main" id="{128517AB-CD8E-4694-B48A-615DF04D3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2683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14">
              <a:extLst>
                <a:ext uri="{FF2B5EF4-FFF2-40B4-BE49-F238E27FC236}">
                  <a16:creationId xmlns:a16="http://schemas.microsoft.com/office/drawing/2014/main" id="{195A1ED3-8E52-400C-B13B-8E86E8FD9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2785"/>
              <a:ext cx="171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5">
              <a:extLst>
                <a:ext uri="{FF2B5EF4-FFF2-40B4-BE49-F238E27FC236}">
                  <a16:creationId xmlns:a16="http://schemas.microsoft.com/office/drawing/2014/main" id="{C3D42D86-22A8-41AE-804C-8A07859A6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4" y="2785"/>
              <a:ext cx="71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6">
              <a:extLst>
                <a:ext uri="{FF2B5EF4-FFF2-40B4-BE49-F238E27FC236}">
                  <a16:creationId xmlns:a16="http://schemas.microsoft.com/office/drawing/2014/main" id="{0340220F-9AE7-4A53-8625-9A9079FC0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3" y="2785"/>
              <a:ext cx="1054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Kinderrechtskonvention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7">
              <a:extLst>
                <a:ext uri="{FF2B5EF4-FFF2-40B4-BE49-F238E27FC236}">
                  <a16:creationId xmlns:a16="http://schemas.microsoft.com/office/drawing/2014/main" id="{56B62849-B565-484D-988A-2DA6C5C1D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4" y="2785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8">
              <a:extLst>
                <a:ext uri="{FF2B5EF4-FFF2-40B4-BE49-F238E27FC236}">
                  <a16:creationId xmlns:a16="http://schemas.microsoft.com/office/drawing/2014/main" id="{4D88D942-ED19-4F34-9B95-270E34423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2886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9">
              <a:extLst>
                <a:ext uri="{FF2B5EF4-FFF2-40B4-BE49-F238E27FC236}">
                  <a16:creationId xmlns:a16="http://schemas.microsoft.com/office/drawing/2014/main" id="{E73E657F-C935-4548-9CC2-BF1F09DDD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2987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20">
              <a:extLst>
                <a:ext uri="{FF2B5EF4-FFF2-40B4-BE49-F238E27FC236}">
                  <a16:creationId xmlns:a16="http://schemas.microsoft.com/office/drawing/2014/main" id="{0377AB91-5376-4C3F-876E-A4CAEFF21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3088"/>
              <a:ext cx="6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21">
              <a:extLst>
                <a:ext uri="{FF2B5EF4-FFF2-40B4-BE49-F238E27FC236}">
                  <a16:creationId xmlns:a16="http://schemas.microsoft.com/office/drawing/2014/main" id="{CCA2A9AD-C4EA-41C9-B484-9617FC7D2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3193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22">
              <a:extLst>
                <a:ext uri="{FF2B5EF4-FFF2-40B4-BE49-F238E27FC236}">
                  <a16:creationId xmlns:a16="http://schemas.microsoft.com/office/drawing/2014/main" id="{207F1632-9D59-4CF6-9328-5BCDABE86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177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3" name="Rectangle 123">
              <a:extLst>
                <a:ext uri="{FF2B5EF4-FFF2-40B4-BE49-F238E27FC236}">
                  <a16:creationId xmlns:a16="http://schemas.microsoft.com/office/drawing/2014/main" id="{7DAF6B6A-F97E-4500-8905-48253FEE0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1776"/>
              <a:ext cx="184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4" name="Rectangle 124">
              <a:extLst>
                <a:ext uri="{FF2B5EF4-FFF2-40B4-BE49-F238E27FC236}">
                  <a16:creationId xmlns:a16="http://schemas.microsoft.com/office/drawing/2014/main" id="{2CA156DA-B715-420E-8054-3A291F2AE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" y="177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5" name="Rectangle 125">
              <a:extLst>
                <a:ext uri="{FF2B5EF4-FFF2-40B4-BE49-F238E27FC236}">
                  <a16:creationId xmlns:a16="http://schemas.microsoft.com/office/drawing/2014/main" id="{0056665C-D279-4B59-B074-B4767F95A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2" y="177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6" name="Rectangle 126">
              <a:extLst>
                <a:ext uri="{FF2B5EF4-FFF2-40B4-BE49-F238E27FC236}">
                  <a16:creationId xmlns:a16="http://schemas.microsoft.com/office/drawing/2014/main" id="{B6098DD1-9E70-41F5-8E46-A1FDDBA07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" y="177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7" name="Rectangle 127">
              <a:extLst>
                <a:ext uri="{FF2B5EF4-FFF2-40B4-BE49-F238E27FC236}">
                  <a16:creationId xmlns:a16="http://schemas.microsoft.com/office/drawing/2014/main" id="{C68CE9CC-DECD-4058-9185-DFD15FCE2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1780"/>
              <a:ext cx="4" cy="15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8" name="Rectangle 128">
              <a:extLst>
                <a:ext uri="{FF2B5EF4-FFF2-40B4-BE49-F238E27FC236}">
                  <a16:creationId xmlns:a16="http://schemas.microsoft.com/office/drawing/2014/main" id="{19FC934C-C363-4FBC-BD81-30B710DD1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329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9" name="Rectangle 129">
              <a:extLst>
                <a:ext uri="{FF2B5EF4-FFF2-40B4-BE49-F238E27FC236}">
                  <a16:creationId xmlns:a16="http://schemas.microsoft.com/office/drawing/2014/main" id="{CFE7919B-90C1-4049-827E-301023875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329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0" name="Rectangle 130">
              <a:extLst>
                <a:ext uri="{FF2B5EF4-FFF2-40B4-BE49-F238E27FC236}">
                  <a16:creationId xmlns:a16="http://schemas.microsoft.com/office/drawing/2014/main" id="{397E65A8-7A80-4832-8D47-38C3C05A3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3292"/>
              <a:ext cx="184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1" name="Rectangle 131">
              <a:extLst>
                <a:ext uri="{FF2B5EF4-FFF2-40B4-BE49-F238E27FC236}">
                  <a16:creationId xmlns:a16="http://schemas.microsoft.com/office/drawing/2014/main" id="{730DE404-56C3-4815-8194-84ABC5D37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" y="1780"/>
              <a:ext cx="4" cy="15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2" name="Rectangle 132">
              <a:extLst>
                <a:ext uri="{FF2B5EF4-FFF2-40B4-BE49-F238E27FC236}">
                  <a16:creationId xmlns:a16="http://schemas.microsoft.com/office/drawing/2014/main" id="{B1BB9721-A9A2-4EC2-9323-996085D1B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" y="329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3" name="Rectangle 133">
              <a:extLst>
                <a:ext uri="{FF2B5EF4-FFF2-40B4-BE49-F238E27FC236}">
                  <a16:creationId xmlns:a16="http://schemas.microsoft.com/office/drawing/2014/main" id="{49F4D149-1CF8-4E93-AC4B-BB2648864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1" y="329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4" name="Rectangle 134">
              <a:extLst>
                <a:ext uri="{FF2B5EF4-FFF2-40B4-BE49-F238E27FC236}">
                  <a16:creationId xmlns:a16="http://schemas.microsoft.com/office/drawing/2014/main" id="{8B5FAA61-3582-4A24-8CF9-53E2CC470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2" y="1780"/>
              <a:ext cx="4" cy="15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5" name="Rectangle 135">
              <a:extLst>
                <a:ext uri="{FF2B5EF4-FFF2-40B4-BE49-F238E27FC236}">
                  <a16:creationId xmlns:a16="http://schemas.microsoft.com/office/drawing/2014/main" id="{6316F7C2-7E0B-4F8C-8E92-C2546D190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2" y="329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6" name="Rectangle 136">
              <a:extLst>
                <a:ext uri="{FF2B5EF4-FFF2-40B4-BE49-F238E27FC236}">
                  <a16:creationId xmlns:a16="http://schemas.microsoft.com/office/drawing/2014/main" id="{5A1BD612-FB6E-4C3C-B365-DC62CC230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2" y="329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7" name="Rectangle 137">
              <a:extLst>
                <a:ext uri="{FF2B5EF4-FFF2-40B4-BE49-F238E27FC236}">
                  <a16:creationId xmlns:a16="http://schemas.microsoft.com/office/drawing/2014/main" id="{AF3B8403-A75E-41E4-A274-C320E0B50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6" y="3292"/>
              <a:ext cx="13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8" name="Rectangle 138">
              <a:extLst>
                <a:ext uri="{FF2B5EF4-FFF2-40B4-BE49-F238E27FC236}">
                  <a16:creationId xmlns:a16="http://schemas.microsoft.com/office/drawing/2014/main" id="{62E1341D-847D-4DE3-A28F-8B88AB72E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" y="1780"/>
              <a:ext cx="4" cy="15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9" name="Rectangle 139">
              <a:extLst>
                <a:ext uri="{FF2B5EF4-FFF2-40B4-BE49-F238E27FC236}">
                  <a16:creationId xmlns:a16="http://schemas.microsoft.com/office/drawing/2014/main" id="{32E09EBB-EA27-4852-86FA-BFC606249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" y="329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0" name="Rectangle 140">
              <a:extLst>
                <a:ext uri="{FF2B5EF4-FFF2-40B4-BE49-F238E27FC236}">
                  <a16:creationId xmlns:a16="http://schemas.microsoft.com/office/drawing/2014/main" id="{3A4C63DE-44F3-4207-8F0B-D3D47F752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" y="329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1" name="Rectangle 141">
              <a:extLst>
                <a:ext uri="{FF2B5EF4-FFF2-40B4-BE49-F238E27FC236}">
                  <a16:creationId xmlns:a16="http://schemas.microsoft.com/office/drawing/2014/main" id="{D365159B-B6C1-411A-BE71-F39A1C9BB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3298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923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A0DE922C-7889-476D-9740-8AA53FDA9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63" y="1647998"/>
            <a:ext cx="5734074" cy="356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78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77650E7-1B16-428B-8913-8B8067A24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999" y="1851128"/>
            <a:ext cx="5804002" cy="315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645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3248F91-F99F-4E81-A617-60E98982E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583" y="0"/>
            <a:ext cx="5062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205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91DBDC8-7DD3-4973-A9DA-EFFCA01FEA14}"/>
              </a:ext>
            </a:extLst>
          </p:cNvPr>
          <p:cNvSpPr/>
          <p:nvPr/>
        </p:nvSpPr>
        <p:spPr>
          <a:xfrm>
            <a:off x="3048000" y="-218152"/>
            <a:ext cx="6096000" cy="729430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DE" dirty="0"/>
          </a:p>
          <a:p>
            <a:r>
              <a:rPr lang="de-DE" b="1" dirty="0"/>
              <a:t>ASYLRECHTLICHER SCHUTZ</a:t>
            </a:r>
          </a:p>
          <a:p>
            <a:endParaRPr lang="de-DE" dirty="0"/>
          </a:p>
          <a:p>
            <a:r>
              <a:rPr lang="de-DE" dirty="0"/>
              <a:t>Zuständig: BAMF</a:t>
            </a:r>
          </a:p>
          <a:p>
            <a:endParaRPr lang="de-DE" dirty="0"/>
          </a:p>
          <a:p>
            <a:endParaRPr lang="de-DE" dirty="0"/>
          </a:p>
          <a:p>
            <a:r>
              <a:rPr lang="de-DE" b="1" dirty="0"/>
              <a:t>Asylgrundrecht, Art. 16a GG </a:t>
            </a:r>
          </a:p>
          <a:p>
            <a:endParaRPr lang="de-DE" dirty="0"/>
          </a:p>
          <a:p>
            <a:r>
              <a:rPr lang="de-DE" dirty="0"/>
              <a:t>I) 	Verfolgungsbegriff</a:t>
            </a:r>
          </a:p>
          <a:p>
            <a:r>
              <a:rPr lang="de-DE" dirty="0"/>
              <a:t>– 	Verfolgungshandlung von gewisser Intensität </a:t>
            </a:r>
          </a:p>
          <a:p>
            <a:r>
              <a:rPr lang="de-DE" dirty="0"/>
              <a:t>– 	Individualisierung</a:t>
            </a:r>
          </a:p>
          <a:p>
            <a:r>
              <a:rPr lang="de-DE" dirty="0"/>
              <a:t>– 	Anknüpfung an Rasse, Ethnie, Religion, Nationalität, Zugehörigkeit zu einer sozialen Gruppe</a:t>
            </a:r>
          </a:p>
          <a:p>
            <a:r>
              <a:rPr lang="de-DE" dirty="0"/>
              <a:t>	oder politische Überzeugung </a:t>
            </a:r>
          </a:p>
          <a:p>
            <a:endParaRPr lang="de-DE" dirty="0"/>
          </a:p>
          <a:p>
            <a:r>
              <a:rPr lang="de-DE" dirty="0"/>
              <a:t>II) 	politische Verfolgung ist staatliche Verfolgung</a:t>
            </a:r>
          </a:p>
          <a:p>
            <a:endParaRPr lang="de-DE" dirty="0"/>
          </a:p>
          <a:p>
            <a:r>
              <a:rPr lang="de-DE" dirty="0"/>
              <a:t>III) 	Kausalität zwischen Verfolgung und Flucht </a:t>
            </a:r>
          </a:p>
          <a:p>
            <a:r>
              <a:rPr lang="de-DE" dirty="0"/>
              <a:t>	subjektive Nachfluchttatbestände </a:t>
            </a:r>
          </a:p>
          <a:p>
            <a:r>
              <a:rPr lang="de-DE" dirty="0"/>
              <a:t>	inländische Fluchtalternative</a:t>
            </a:r>
          </a:p>
          <a:p>
            <a:r>
              <a:rPr lang="de-DE" dirty="0"/>
              <a:t>	anderweitige Sicherheit vor Verfolgung </a:t>
            </a:r>
          </a:p>
          <a:p>
            <a:endParaRPr lang="de-DE" dirty="0"/>
          </a:p>
          <a:p>
            <a:r>
              <a:rPr lang="de-DE" dirty="0"/>
              <a:t>IV) 	keine Einreise aus einem sicheren Drittstaat (Art. 16a II GG i. V. m. § 26a </a:t>
            </a:r>
            <a:r>
              <a:rPr lang="de-DE" dirty="0" err="1"/>
              <a:t>AsylG</a:t>
            </a:r>
            <a:r>
              <a:rPr lang="de-DE" dirty="0"/>
              <a:t>)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8666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Breitbild</PresentationFormat>
  <Paragraphs>267</Paragraphs>
  <Slides>44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52" baseType="lpstr">
      <vt:lpstr>Arial</vt:lpstr>
      <vt:lpstr>Calibri</vt:lpstr>
      <vt:lpstr>Calibri Light</vt:lpstr>
      <vt:lpstr>Tahoma</vt:lpstr>
      <vt:lpstr>Times New Roman</vt:lpstr>
      <vt:lpstr>Wingdings</vt:lpstr>
      <vt:lpstr>Office</vt:lpstr>
      <vt:lpstr>Document</vt:lpstr>
      <vt:lpstr>       CARITAS FACHTAG           24.1 .2018   TEIL 1 EINFÜHRUNG in das Asyl- und Ausländerrecht   RA Hubert Heinhold, Rottmannstr.11a 80333 München heinhold@waechtler-kollegen.de  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Fortbildung Asylrecht   für die Mitarbeiter_innen der  städtischen Heime, Wohnprojekte und Pflege und Adoption        Fortbildung Asylrecht  für die Mitarbeiter_innen der  städtischen Heime, Wohnprojekte und Pflege und Adoption</dc:title>
  <dc:creator>Hubert Heinhold</dc:creator>
  <cp:lastModifiedBy>Krahe Thomas</cp:lastModifiedBy>
  <cp:revision>19</cp:revision>
  <dcterms:created xsi:type="dcterms:W3CDTF">2017-09-16T12:51:51Z</dcterms:created>
  <dcterms:modified xsi:type="dcterms:W3CDTF">2018-02-06T08:17:13Z</dcterms:modified>
</cp:coreProperties>
</file>